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63" r:id="rId2"/>
    <p:sldId id="337" r:id="rId3"/>
    <p:sldId id="304" r:id="rId4"/>
    <p:sldId id="349" r:id="rId5"/>
    <p:sldId id="333" r:id="rId6"/>
    <p:sldId id="350" r:id="rId7"/>
    <p:sldId id="275" r:id="rId8"/>
    <p:sldId id="351" r:id="rId9"/>
    <p:sldId id="276" r:id="rId10"/>
    <p:sldId id="335" r:id="rId11"/>
    <p:sldId id="353" r:id="rId12"/>
    <p:sldId id="340" r:id="rId13"/>
    <p:sldId id="338" r:id="rId14"/>
    <p:sldId id="339" r:id="rId15"/>
    <p:sldId id="341" r:id="rId16"/>
    <p:sldId id="342" r:id="rId17"/>
    <p:sldId id="343" r:id="rId18"/>
    <p:sldId id="344" r:id="rId19"/>
    <p:sldId id="346" r:id="rId20"/>
    <p:sldId id="347" r:id="rId21"/>
    <p:sldId id="348" r:id="rId22"/>
    <p:sldId id="264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415"/>
    <a:srgbClr val="57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6362" autoAdjust="0"/>
  </p:normalViewPr>
  <p:slideViewPr>
    <p:cSldViewPr snapToGrid="0">
      <p:cViewPr>
        <p:scale>
          <a:sx n="83" d="100"/>
          <a:sy n="83" d="100"/>
        </p:scale>
        <p:origin x="-108" y="-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7308E8A4-0B48-4F5F-9DD2-D18C7CAEEAA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7" tIns="46324" rIns="92647" bIns="46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647" tIns="46324" rIns="92647" bIns="46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CE92C9BD-3604-4861-B2FF-CCC4D443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C9BD-3604-4861-B2FF-CCC4D4438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0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C9BD-3604-4861-B2FF-CCC4D4438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4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strategizing ways</a:t>
            </a:r>
          </a:p>
          <a:p>
            <a:endParaRPr lang="en-US" dirty="0" smtClean="0"/>
          </a:p>
          <a:p>
            <a:r>
              <a:rPr lang="en-US" dirty="0" smtClean="0"/>
              <a:t>What we’ve</a:t>
            </a:r>
            <a:r>
              <a:rPr lang="en-US" baseline="0" dirty="0" smtClean="0"/>
              <a:t> done (we’ve been doing this) – examine…</a:t>
            </a:r>
          </a:p>
          <a:p>
            <a:r>
              <a:rPr lang="en-US" baseline="0" dirty="0" smtClean="0"/>
              <a:t>Today’s meeting – strategize…</a:t>
            </a:r>
          </a:p>
          <a:p>
            <a:r>
              <a:rPr lang="en-US" dirty="0" smtClean="0"/>
              <a:t>Outcomes</a:t>
            </a:r>
            <a:r>
              <a:rPr lang="en-US" baseline="0" dirty="0" smtClean="0"/>
              <a:t> that matter to all – strengthen…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C9BD-3604-4861-B2FF-CCC4D44385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1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Wordle</a:t>
            </a:r>
            <a:r>
              <a:rPr lang="en-US" dirty="0" smtClean="0"/>
              <a:t>:  There are the themes/defined needs</a:t>
            </a:r>
            <a:r>
              <a:rPr lang="en-US" baseline="0" dirty="0" smtClean="0"/>
              <a:t> identified by the AOP-20 meeting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C9BD-3604-4861-B2FF-CCC4D44385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Thanks to the many partners who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helped plan today’s events.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special thank you to the Foundation for Appalachian Ohio for funding this event and to Zane State College for hosting.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C9BD-3604-4861-B2FF-CCC4D44385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5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1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90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9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60E43C-508F-4ED0-9742-A3A50627D6F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A39233-8FDC-40A2-8DB5-048E342FD5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843" y="130629"/>
            <a:ext cx="9405257" cy="6302828"/>
          </a:xfrm>
        </p:spPr>
        <p:txBody>
          <a:bodyPr>
            <a:normAutofit fontScale="90000"/>
          </a:bodyPr>
          <a:lstStyle/>
          <a:p>
            <a:r>
              <a:rPr lang="en-US" sz="5400" b="1" u="sng" dirty="0" smtClean="0"/>
              <a:t/>
            </a:r>
            <a:br>
              <a:rPr lang="en-US" sz="5400" b="1" u="sng" dirty="0" smtClean="0"/>
            </a:br>
            <a:r>
              <a:rPr lang="en-US" sz="10700" b="1" dirty="0" smtClean="0"/>
              <a:t>Welcome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 Council Meeting of 2016-17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Thursday, September 8</a:t>
            </a:r>
            <a:r>
              <a:rPr lang="en-US" sz="3600" b="1" dirty="0" smtClean="0"/>
              <a:t>, 2016</a:t>
            </a:r>
            <a:br>
              <a:rPr lang="en-US" sz="3600" b="1" dirty="0" smtClean="0"/>
            </a:br>
            <a:r>
              <a:rPr lang="en-US" sz="3600" b="1" dirty="0" smtClean="0"/>
              <a:t>Zane State College, Cambridge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447" y="146957"/>
            <a:ext cx="2495621" cy="236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2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452711"/>
            <a:ext cx="9997440" cy="42927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effectLst/>
              </a:rPr>
              <a:t>Collaboration of Education / Business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Planning and Vision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Career Development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Employer Needs</a:t>
            </a:r>
            <a:br>
              <a:rPr lang="en-US" dirty="0" smtClean="0">
                <a:effectLst/>
              </a:rPr>
            </a:br>
            <a:r>
              <a:rPr lang="en-US" dirty="0" smtClean="0">
                <a:solidFill>
                  <a:srgbClr val="FF0000"/>
                </a:solidFill>
                <a:effectLst/>
              </a:rPr>
              <a:t>Aspiration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4240" y="944880"/>
            <a:ext cx="569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572314"/>
                </a:solidFill>
              </a:rPr>
              <a:t>Five Big Rocks</a:t>
            </a:r>
            <a:endParaRPr lang="en-US" sz="6000" b="1" dirty="0">
              <a:solidFill>
                <a:srgbClr val="5723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has happened since our last Council meeting in April?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9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Muskingum County library students sporting their </a:t>
            </a:r>
            <a:r>
              <a:rPr lang="en-US" sz="3600" b="1" dirty="0" err="1" smtClean="0"/>
              <a:t>iCAN</a:t>
            </a:r>
            <a:r>
              <a:rPr lang="en-US" sz="3600" b="1" dirty="0" smtClean="0"/>
              <a:t> bracelets</a:t>
            </a:r>
            <a:endParaRPr lang="en-US" sz="3600" b="1" dirty="0"/>
          </a:p>
        </p:txBody>
      </p:sp>
      <p:pic>
        <p:nvPicPr>
          <p:cNvPr id="1026" name="Picture 2" descr="C:\Users\diane.jones\AppData\Local\Microsoft\Windows\Temporary Internet Files\Content.IE5\D8T2C18F\20160628_1308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90" y="165735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2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iCAN</a:t>
            </a:r>
            <a:r>
              <a:rPr lang="en-US" dirty="0" smtClean="0"/>
              <a:t> read…discover…learn</a:t>
            </a:r>
            <a:endParaRPr lang="en-US" dirty="0"/>
          </a:p>
        </p:txBody>
      </p:sp>
      <p:pic>
        <p:nvPicPr>
          <p:cNvPr id="2050" name="Picture 2" descr="https://attachment.outlook.office.net/owa/diane.jones@mvesc.org/service.svc/s/GetAttachmentThumbnail?id=AAMkADI1YmZkNzM2LTgwOGUtNGVhYy1iNjZlLWE3NWM0ZDViNmVjNwBGAAAAAADfitX%2BBYe4SpmDGKpXW3BZBwDnV%2BMdb4d5T54L1IY24C1bAAAAAEDuAABk0Iohb7TcRpcXiMP8V4hlAALsHQWTAAABEgAQAOzk4U1FePBJq7Yugrsd1fk%3D&amp;thumbnailType=2&amp;X-OWA-CANARY=b956XO7GX06sLKRpkjEmEvDLwj130tMYILqv0xzMHyyIudKuTBcxMNQHuUW5lPefcQXjR1NWS1o.&amp;token=3597b9be-0a6e-45d0-b31b-b7a57c4d9307&amp;owa=outlook.offic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80" y="1634410"/>
            <a:ext cx="7395210" cy="50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6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Crossroads library summer readers showing off their </a:t>
            </a:r>
            <a:r>
              <a:rPr lang="en-US" dirty="0" err="1" smtClean="0"/>
              <a:t>iCAN</a:t>
            </a:r>
            <a:r>
              <a:rPr lang="en-US" dirty="0" smtClean="0"/>
              <a:t> </a:t>
            </a:r>
            <a:r>
              <a:rPr lang="en-US" dirty="0" err="1" smtClean="0"/>
              <a:t>braclets</a:t>
            </a:r>
            <a:endParaRPr lang="en-US" dirty="0"/>
          </a:p>
        </p:txBody>
      </p:sp>
      <p:pic>
        <p:nvPicPr>
          <p:cNvPr id="3074" name="Picture 2" descr="https://attachment.outlook.office.net/owa/diane.jones@mvesc.org/service.svc/s/GetAttachmentThumbnail?id=AAMkADI1YmZkNzM2LTgwOGUtNGVhYy1iNjZlLWE3NWM0ZDViNmVjNwBGAAAAAADfitX%2BBYe4SpmDGKpXW3BZBwDnV%2BMdb4d5T54L1IY24C1bAAAAAEDuAABk0Iohb7TcRpcXiMP8V4hlAALDjjV7AAABEgAQAO7MnlGP1gZEg4h%2F%2BOgYk4w%3D&amp;thumbnailType=2&amp;X-OWA-CANARY=oqdno1C0D0eusgWA5ErlrIAd15N30tMY2RrUPj37GRbm-nfUeDrqqANZ9p__4j6qxz-Af0N4nFQ.&amp;token=3597b9be-0a6e-45d0-b31b-b7a57c4d9307&amp;owa=outlook.offic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41" y="1645920"/>
            <a:ext cx="562864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ttachment.outlook.office.net/owa/diane.jones@mvesc.org/service.svc/s/GetAttachmentThumbnail?id=AAMkADI1YmZkNzM2LTgwOGUtNGVhYy1iNjZlLWE3NWM0ZDViNmVjNwBGAAAAAADfitX%2BBYe4SpmDGKpXW3BZBwDnV%2BMdb4d5T54L1IY24C1bAAAAAEDuAABk0Iohb7TcRpcXiMP8V4hlAALDjjV7AAABEgAQAPXlMjd739hPuQeXr92%2BGCA%3D&amp;thumbnailType=2&amp;X-OWA-CANARY=oqdno1C0D0eusgWA5ErlrIAd15N30tMY2RrUPj37GRbm-nfUeDrqqANZ9p__4j6qxz-Af0N4nFQ.&amp;token=3597b9be-0a6e-45d0-b31b-b7a57c4d9307&amp;owa=outlook.offic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80" y="1645920"/>
            <a:ext cx="523113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8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799"/>
            <a:ext cx="3657600" cy="4682489"/>
          </a:xfrm>
        </p:spPr>
        <p:txBody>
          <a:bodyPr/>
          <a:lstStyle/>
          <a:p>
            <a:r>
              <a:rPr lang="en-US" sz="4000" dirty="0" smtClean="0"/>
              <a:t>Jamie Meade speaks to area school districts on building </a:t>
            </a:r>
            <a:r>
              <a:rPr lang="en-US" sz="4000" i="1" u="sng" dirty="0" smtClean="0"/>
              <a:t>Hope and Aspirations</a:t>
            </a:r>
            <a:r>
              <a:rPr lang="en-US" sz="4000" dirty="0" smtClean="0"/>
              <a:t> in our students.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attachment.outlook.office.net/owa/diane.jones@mvesc.org/service.svc/s/GetAttachmentThumbnail?id=AAMkADI1YmZkNzM2LTgwOGUtNGVhYy1iNjZlLWE3NWM0ZDViNmVjNwBGAAAAAADfitX%2BBYe4SpmDGKpXW3BZBwDnV%2BMdb4d5T54L1IY24C1bAAAAAEDuAABk0Iohb7TcRpcXiMP8V4hlAALsHQW8AAABEgAQAOUENASmZ1lPkabAyoJISlY%3D&amp;thumbnailType=2&amp;X-OWA-CANARY=WkwoA3DRYUuUU-BbMQSOOzBaCFZ40tMYE1ruc4ilI5Y7qCYcYYjOD5_l8X0DPxOBOmT7oGyL8xQ.&amp;token=4eb54ecb-0205-4116-a40b-004999d47499&amp;owa=outlook.offic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920016"/>
            <a:ext cx="6252210" cy="48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9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ane.jones\AppData\Local\Microsoft\Windows\Temporary Internet Files\Content.IE5\PJBLITS3\IMG_1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0" y="171450"/>
            <a:ext cx="4920615" cy="65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75120" y="1211580"/>
            <a:ext cx="51206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Addressing barriers in our region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Sheriff </a:t>
            </a:r>
            <a:r>
              <a:rPr lang="en-US" sz="2400" dirty="0"/>
              <a:t>Jeff Paden, Guernsey </a:t>
            </a:r>
            <a:r>
              <a:rPr lang="en-US" sz="2400" dirty="0" smtClean="0"/>
              <a:t>Co.</a:t>
            </a:r>
          </a:p>
          <a:p>
            <a:r>
              <a:rPr lang="en-US" sz="2400" dirty="0" smtClean="0"/>
              <a:t>Deputy </a:t>
            </a:r>
            <a:r>
              <a:rPr lang="en-US" sz="2400" dirty="0"/>
              <a:t>Jon </a:t>
            </a:r>
            <a:r>
              <a:rPr lang="en-US" sz="2400" dirty="0" err="1"/>
              <a:t>Simmerman</a:t>
            </a:r>
            <a:r>
              <a:rPr lang="en-US" sz="2400" dirty="0"/>
              <a:t>, </a:t>
            </a:r>
            <a:r>
              <a:rPr lang="en-US" sz="2400" dirty="0" smtClean="0"/>
              <a:t>Guernsey Co.</a:t>
            </a:r>
          </a:p>
          <a:p>
            <a:r>
              <a:rPr lang="en-US" sz="2400" dirty="0" smtClean="0"/>
              <a:t>Karen </a:t>
            </a:r>
            <a:r>
              <a:rPr lang="en-US" sz="2400" dirty="0"/>
              <a:t>Wiggins, Director, Alcohol and Drug Services of Guernsey County  </a:t>
            </a:r>
          </a:p>
          <a:p>
            <a:endParaRPr lang="en-US" sz="12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427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1" y="548640"/>
            <a:ext cx="7566660" cy="53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2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Welcome Tonya Davis</a:t>
            </a:r>
            <a:endParaRPr lang="en-US" dirty="0"/>
          </a:p>
        </p:txBody>
      </p:sp>
      <p:pic>
        <p:nvPicPr>
          <p:cNvPr id="7170" name="Picture 2" descr="http://www.mariettacityschools.k12.oh.us/WindowImages/201382813245650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41" y="1785877"/>
            <a:ext cx="3226981" cy="30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0349" y="5417820"/>
            <a:ext cx="818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     Successful Students, Prosperous Communities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8306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Welcome Patrick Klein</a:t>
            </a:r>
            <a:endParaRPr lang="en-US" dirty="0"/>
          </a:p>
        </p:txBody>
      </p:sp>
      <p:pic>
        <p:nvPicPr>
          <p:cNvPr id="8194" name="Picture 2" descr="sal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70" y="1918684"/>
            <a:ext cx="5688070" cy="33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0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Welcome and Greetings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Dr. Larisa Harper, Assistant Provost, ZSC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David N. Branch, Muskingum Valley ESC Superintendent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Christopher </a:t>
            </a:r>
            <a:r>
              <a:rPr lang="en-US" dirty="0" err="1" smtClean="0"/>
              <a:t>Keylor</a:t>
            </a:r>
            <a:r>
              <a:rPr lang="en-US" dirty="0" smtClean="0"/>
              <a:t>, Ohio Valley ESC Superintendent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4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lunch and lear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394461"/>
            <a:ext cx="7949607" cy="29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7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u="sng" dirty="0" smtClean="0"/>
              <a:t>Council Meetings for 2016-17</a:t>
            </a:r>
            <a:endParaRPr lang="en-US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400300" y="1623060"/>
            <a:ext cx="9018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Thursday, November 17, 2016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Thursday, February 9, 2017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Thursday, April 13, 2017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" y="2036508"/>
            <a:ext cx="3979703" cy="377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2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6" y="395565"/>
            <a:ext cx="6112938" cy="57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88" y="248608"/>
            <a:ext cx="5427155" cy="40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671" y="780823"/>
            <a:ext cx="10167258" cy="5162777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Meeting’s Purpose: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4800" dirty="0" smtClean="0"/>
              <a:t>To share the work of AOP-20 in the region by convening different stakeholders.</a:t>
            </a:r>
            <a:endParaRPr lang="en-US" sz="4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370" y="4914062"/>
            <a:ext cx="1894115" cy="179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1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Back-to-School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en-US" dirty="0" smtClean="0"/>
              <a:t>How many years has this council existed?</a:t>
            </a:r>
          </a:p>
          <a:p>
            <a:pPr marL="596646" indent="-514350">
              <a:buAutoNum type="arabicPeriod"/>
            </a:pPr>
            <a:endParaRPr lang="en-US" dirty="0"/>
          </a:p>
          <a:p>
            <a:pPr marL="596646" indent="-514350">
              <a:buAutoNum type="arabicPeriod"/>
            </a:pPr>
            <a:endParaRPr lang="en-US" dirty="0" smtClean="0"/>
          </a:p>
          <a:p>
            <a:pPr marL="596646" indent="-514350">
              <a:buAutoNum type="arabicPeriod"/>
            </a:pPr>
            <a:endParaRPr lang="en-US" dirty="0"/>
          </a:p>
          <a:p>
            <a:pPr marL="596646" indent="-514350">
              <a:buAutoNum type="arabicPeriod"/>
            </a:pPr>
            <a:r>
              <a:rPr lang="en-US" dirty="0" smtClean="0"/>
              <a:t>How many counties are represented by the council?</a:t>
            </a:r>
          </a:p>
          <a:p>
            <a:pPr marL="596646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6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08509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6" y="1521590"/>
            <a:ext cx="6557298" cy="510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501" y="310243"/>
            <a:ext cx="9519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5B2415"/>
                </a:solidFill>
              </a:rPr>
              <a:t>AOP-20 Nine County Region</a:t>
            </a:r>
            <a:endParaRPr lang="en-US" sz="5400" b="1" dirty="0">
              <a:solidFill>
                <a:srgbClr val="5B2415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2" y="4832418"/>
            <a:ext cx="1894115" cy="179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4580" y="1735634"/>
            <a:ext cx="1969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Counties Served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Coshocton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Guernsey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Muskingum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Back-to-School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4000" dirty="0" smtClean="0"/>
          </a:p>
          <a:p>
            <a:pPr marL="82296" indent="0">
              <a:buNone/>
            </a:pPr>
            <a:endParaRPr lang="en-US" sz="4000" dirty="0"/>
          </a:p>
          <a:p>
            <a:pPr marL="82296" indent="0" algn="ctr">
              <a:buNone/>
            </a:pPr>
            <a:r>
              <a:rPr lang="en-US" sz="4000" dirty="0" smtClean="0"/>
              <a:t>3.  Why did we start AOP-20 Council?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15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37" y="274638"/>
            <a:ext cx="11315699" cy="11949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5300" b="1" dirty="0" smtClean="0"/>
              <a:t>What is our AOP-20 </a:t>
            </a:r>
            <a:r>
              <a:rPr lang="en-US" sz="5300" b="1" dirty="0"/>
              <a:t>council? </a:t>
            </a:r>
            <a:r>
              <a:rPr lang="en-US" sz="7300" dirty="0"/>
              <a:t/>
            </a:r>
            <a:br>
              <a:rPr lang="en-US" sz="7300" dirty="0"/>
            </a:br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14500" y="1567543"/>
            <a:ext cx="79818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Community, business and education </a:t>
            </a:r>
            <a:r>
              <a:rPr lang="en-US" sz="3600" dirty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 </a:t>
            </a:r>
            <a:r>
              <a:rPr lang="en-US" sz="3600" dirty="0" smtClean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have met for 2 years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</a:t>
            </a:r>
            <a:r>
              <a:rPr lang="en-US" sz="3600" dirty="0" smtClean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student and work force </a:t>
            </a:r>
            <a:r>
              <a:rPr lang="en-US" sz="3600" dirty="0" smtClean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strategize</a:t>
            </a:r>
            <a:r>
              <a:rPr lang="en-US" sz="3600" dirty="0" smtClean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with their existing </a:t>
            </a:r>
            <a:r>
              <a:rPr lang="en-US" sz="3600" dirty="0" smtClean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en-US" sz="3600" dirty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invest </a:t>
            </a:r>
            <a:r>
              <a:rPr lang="en-US" sz="3600" dirty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opportunities for student </a:t>
            </a:r>
            <a:r>
              <a:rPr lang="en-US" sz="3600" dirty="0" smtClean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</a:t>
            </a:r>
            <a:r>
              <a:rPr lang="en-US" sz="3600" dirty="0" smtClean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work force and </a:t>
            </a:r>
            <a:r>
              <a:rPr lang="en-US" sz="3600" dirty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of the </a:t>
            </a:r>
            <a:r>
              <a:rPr lang="en-US" sz="3600" dirty="0" smtClean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community.</a:t>
            </a:r>
            <a:r>
              <a:rPr lang="en-US" sz="3600" dirty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solidFill>
                  <a:srgbClr val="5B2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rgbClr val="5B24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370" y="5043852"/>
            <a:ext cx="1894115" cy="179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4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Back-to-School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r>
              <a:rPr lang="en-US" dirty="0" smtClean="0"/>
              <a:t>4.  Can anyone name one of the BIG ROCKS that serve as one of our focus areas of this council?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67" y="308441"/>
            <a:ext cx="9556522" cy="597805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5" b="94981" l="7692" r="9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370" y="5061019"/>
            <a:ext cx="1894115" cy="179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6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21725</TotalTime>
  <Words>303</Words>
  <Application>Microsoft Office PowerPoint</Application>
  <PresentationFormat>Custom</PresentationFormat>
  <Paragraphs>78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 Welcome  First Council Meeting of 2016-17  Thursday, September 8, 2016 Zane State College, Cambridge </vt:lpstr>
      <vt:lpstr>Welcome and Greetings</vt:lpstr>
      <vt:lpstr>Meeting’s Purpose:  To share the work of AOP-20 in the region by convening different stakeholders.</vt:lpstr>
      <vt:lpstr>Back-to-School Quiz</vt:lpstr>
      <vt:lpstr> </vt:lpstr>
      <vt:lpstr>Back-to-School Quiz</vt:lpstr>
      <vt:lpstr> What is our AOP-20 council?   </vt:lpstr>
      <vt:lpstr>Back-to-School Quiz</vt:lpstr>
      <vt:lpstr>PowerPoint Presentation</vt:lpstr>
      <vt:lpstr>    Collaboration of Education / Business Planning and Vision Career Development Employer Needs Aspiration </vt:lpstr>
      <vt:lpstr>  What has happened since our last Council meeting in April?  </vt:lpstr>
      <vt:lpstr>Muskingum County library students sporting their iCAN bracelets</vt:lpstr>
      <vt:lpstr>iCAN read…discover…learn</vt:lpstr>
      <vt:lpstr>Crossroads library summer readers showing off their iCAN braclets</vt:lpstr>
      <vt:lpstr>Jamie Meade speaks to area school districts on building Hope and Aspirations in our students.</vt:lpstr>
      <vt:lpstr>PowerPoint Presentation</vt:lpstr>
      <vt:lpstr>PowerPoint Presentation</vt:lpstr>
      <vt:lpstr>Welcome Tonya Davis</vt:lpstr>
      <vt:lpstr>Welcome Patrick Klein</vt:lpstr>
      <vt:lpstr>PowerPoint Presentation</vt:lpstr>
      <vt:lpstr>Council Meetings for 2016-17</vt:lpstr>
      <vt:lpstr>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!</dc:title>
  <dc:creator>bhansen</dc:creator>
  <cp:lastModifiedBy>Diane Jones</cp:lastModifiedBy>
  <cp:revision>110</cp:revision>
  <cp:lastPrinted>2015-03-02T18:07:13Z</cp:lastPrinted>
  <dcterms:created xsi:type="dcterms:W3CDTF">2014-09-01T19:58:15Z</dcterms:created>
  <dcterms:modified xsi:type="dcterms:W3CDTF">2016-09-09T18:05:24Z</dcterms:modified>
</cp:coreProperties>
</file>